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9" r:id="rId3"/>
    <p:sldId id="465" r:id="rId4"/>
    <p:sldId id="435" r:id="rId5"/>
    <p:sldId id="434" r:id="rId6"/>
    <p:sldId id="436" r:id="rId7"/>
    <p:sldId id="437" r:id="rId8"/>
    <p:sldId id="438" r:id="rId9"/>
    <p:sldId id="340" r:id="rId10"/>
    <p:sldId id="408" r:id="rId11"/>
    <p:sldId id="406" r:id="rId12"/>
    <p:sldId id="440" r:id="rId13"/>
    <p:sldId id="391" r:id="rId14"/>
    <p:sldId id="418" r:id="rId15"/>
    <p:sldId id="433" r:id="rId16"/>
    <p:sldId id="388" r:id="rId17"/>
    <p:sldId id="456" r:id="rId18"/>
    <p:sldId id="410" r:id="rId19"/>
    <p:sldId id="442" r:id="rId20"/>
    <p:sldId id="446" r:id="rId21"/>
    <p:sldId id="447" r:id="rId22"/>
    <p:sldId id="445" r:id="rId23"/>
    <p:sldId id="451" r:id="rId24"/>
    <p:sldId id="454" r:id="rId25"/>
    <p:sldId id="450" r:id="rId26"/>
    <p:sldId id="443" r:id="rId27"/>
    <p:sldId id="452" r:id="rId28"/>
    <p:sldId id="455" r:id="rId29"/>
    <p:sldId id="457" r:id="rId30"/>
    <p:sldId id="411" r:id="rId31"/>
    <p:sldId id="414" r:id="rId32"/>
    <p:sldId id="415" r:id="rId33"/>
    <p:sldId id="416" r:id="rId34"/>
    <p:sldId id="458" r:id="rId35"/>
    <p:sldId id="412" r:id="rId36"/>
    <p:sldId id="355" r:id="rId37"/>
    <p:sldId id="345" r:id="rId38"/>
    <p:sldId id="417" r:id="rId39"/>
    <p:sldId id="449" r:id="rId40"/>
    <p:sldId id="461" r:id="rId41"/>
    <p:sldId id="459" r:id="rId42"/>
    <p:sldId id="467" r:id="rId43"/>
    <p:sldId id="468" r:id="rId44"/>
    <p:sldId id="470" r:id="rId45"/>
    <p:sldId id="469" r:id="rId46"/>
    <p:sldId id="441" r:id="rId47"/>
    <p:sldId id="390" r:id="rId48"/>
    <p:sldId id="448" r:id="rId49"/>
    <p:sldId id="453" r:id="rId50"/>
    <p:sldId id="460" r:id="rId51"/>
    <p:sldId id="409" r:id="rId52"/>
    <p:sldId id="387" r:id="rId53"/>
    <p:sldId id="444" r:id="rId54"/>
    <p:sldId id="464" r:id="rId55"/>
    <p:sldId id="462" r:id="rId56"/>
    <p:sldId id="463" r:id="rId57"/>
    <p:sldId id="466" r:id="rId58"/>
    <p:sldId id="302" r:id="rId59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0392" autoAdjust="0"/>
  </p:normalViewPr>
  <p:slideViewPr>
    <p:cSldViewPr snapToGrid="0">
      <p:cViewPr>
        <p:scale>
          <a:sx n="75" d="100"/>
          <a:sy n="75" d="100"/>
        </p:scale>
        <p:origin x="1746" y="432"/>
      </p:cViewPr>
      <p:guideLst>
        <p:guide pos="840"/>
        <p:guide orient="horz" pos="1979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59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72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00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05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088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21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783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738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042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663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also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</a:t>
            </a:r>
            <a:r>
              <a:rPr lang="en-US" altLang="en-US" dirty="0" err="1"/>
              <a:t>platn</a:t>
            </a:r>
            <a:r>
              <a:rPr lang="en-US" altLang="en-US" dirty="0"/>
              <a:t>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F7BE7-51D9-1712-947F-984740B531B9}"/>
              </a:ext>
            </a:extLst>
          </p:cNvPr>
          <p:cNvGrpSpPr/>
          <p:nvPr/>
        </p:nvGrpSpPr>
        <p:grpSpPr>
          <a:xfrm>
            <a:off x="2314640" y="3760107"/>
            <a:ext cx="2097236" cy="2055291"/>
            <a:chOff x="2182230" y="1154583"/>
            <a:chExt cx="2850539" cy="27935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B6055E-B740-A695-CB46-18A32739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230" y="1154583"/>
              <a:ext cx="2850539" cy="27935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FD139E-3C07-9E0A-1DCB-9BFF93E8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05" y="1414922"/>
              <a:ext cx="2378164" cy="191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(MDE)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32990-E784-8FDF-E84E-E4BE09EF2760}"/>
              </a:ext>
            </a:extLst>
          </p:cNvPr>
          <p:cNvGrpSpPr/>
          <p:nvPr/>
        </p:nvGrpSpPr>
        <p:grpSpPr>
          <a:xfrm>
            <a:off x="771802" y="1150695"/>
            <a:ext cx="4145761" cy="3212094"/>
            <a:chOff x="748942" y="1236082"/>
            <a:chExt cx="4145761" cy="3212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0"/>
            <a:stretch/>
          </p:blipFill>
          <p:spPr bwMode="auto">
            <a:xfrm>
              <a:off x="1052555" y="1309887"/>
              <a:ext cx="3225518" cy="313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748942" y="1241104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278072" y="1236082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MDE: 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center of a geographic domain due to geometric boundary constraints in relation to the distribution of species' range sizes and midpoints.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E8DE-E45C-1188-BD5D-BE381FF1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9"/>
          <a:stretch/>
        </p:blipFill>
        <p:spPr bwMode="auto">
          <a:xfrm>
            <a:off x="4983480" y="1224500"/>
            <a:ext cx="3106381" cy="3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7"/>
          <a:stretch/>
        </p:blipFill>
        <p:spPr bwMode="auto">
          <a:xfrm>
            <a:off x="1362075" y="940835"/>
            <a:ext cx="177165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383C-494E-9B37-B1C7-268BC2CD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40957"/>
          <a:stretch/>
        </p:blipFill>
        <p:spPr bwMode="auto">
          <a:xfrm>
            <a:off x="1539240" y="896277"/>
            <a:ext cx="200406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785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</a:t>
            </a:r>
            <a:r>
              <a:rPr lang="en-US" b="1" dirty="0"/>
              <a:t>reactions</a:t>
            </a:r>
            <a:r>
              <a:rPr lang="en-US" dirty="0"/>
              <a:t> -&gt; more mutations -&gt; faster speciation -&gt; more species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</a:t>
            </a:r>
            <a:r>
              <a:rPr lang="en-US" b="1" dirty="0"/>
              <a:t>generation times </a:t>
            </a:r>
            <a:r>
              <a:rPr lang="en-US" dirty="0"/>
              <a:t>-&gt; faster speciation -&gt; more species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0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 – so far not well supported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History: Dispersal limits &amp;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74502"/>
            <a:ext cx="5524500" cy="380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1" y="780678"/>
            <a:ext cx="2506579" cy="5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341-FC06-9A8B-643F-DF3195105F05}"/>
              </a:ext>
            </a:extLst>
          </p:cNvPr>
          <p:cNvSpPr txBox="1"/>
          <p:nvPr/>
        </p:nvSpPr>
        <p:spPr>
          <a:xfrm>
            <a:off x="1260487" y="4800998"/>
            <a:ext cx="831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regions of the tropics are </a:t>
            </a:r>
            <a:r>
              <a:rPr lang="en-US" b="1" dirty="0"/>
              <a:t>cradles</a:t>
            </a:r>
            <a:r>
              <a:rPr lang="en-US" dirty="0"/>
              <a:t>, while others are </a:t>
            </a:r>
            <a:r>
              <a:rPr lang="en-US" b="1" dirty="0"/>
              <a:t>museums</a:t>
            </a:r>
            <a:r>
              <a:rPr lang="en-US" dirty="0"/>
              <a:t>, yet others are </a:t>
            </a:r>
            <a:r>
              <a:rPr lang="en-US" b="1" dirty="0"/>
              <a:t>graves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454E7-9B3B-5FD3-600E-BEC7F095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1"/>
          <a:stretch/>
        </p:blipFill>
        <p:spPr bwMode="auto">
          <a:xfrm>
            <a:off x="1260487" y="1290118"/>
            <a:ext cx="10079228" cy="3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5. Stable tropics have more specialists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70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are more climatically stable (both long-term and short-term)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Stability leads to strong competition and specialization, thus higher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 are there more specialists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Novotny et al. (2002) </a:t>
            </a:r>
            <a:r>
              <a:rPr lang="en-US" sz="1600" i="1" dirty="0"/>
              <a:t>Nature</a:t>
            </a:r>
          </a:p>
          <a:p>
            <a:endParaRPr lang="cs-CZ" sz="1600" i="1" dirty="0"/>
          </a:p>
        </p:txBody>
      </p:sp>
      <p:pic>
        <p:nvPicPr>
          <p:cNvPr id="3074" name="Picture 2" descr="Lidé v tropech mají právo zbohatnout, říká špičkový ekolog Vojtěch Novotný  — ČT24 — Česká televize">
            <a:extLst>
              <a:ext uri="{FF2B5EF4-FFF2-40B4-BE49-F238E27FC236}">
                <a16:creationId xmlns:a16="http://schemas.microsoft.com/office/drawing/2014/main" id="{4D07C006-7822-4EF7-4A2B-DCB55DAC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6" y="1062166"/>
            <a:ext cx="3396895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4E081-7B04-AC1A-342D-118E2A03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7" y="1008958"/>
            <a:ext cx="5644017" cy="46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drivers depends on spatial gain (resolution)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 – two types of a pattern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46" y="1584243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454375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eler Joseph Karl: Portrét Alexandera von Humboldta">
            <a:extLst>
              <a:ext uri="{FF2B5EF4-FFF2-40B4-BE49-F238E27FC236}">
                <a16:creationId xmlns:a16="http://schemas.microsoft.com/office/drawing/2014/main" id="{C740298B-7AF3-3553-CBB6-2680DD67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1600262"/>
            <a:ext cx="1304959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0D1D-5241-DAD0-DF8C-99161A7E0D16}"/>
              </a:ext>
            </a:extLst>
          </p:cNvPr>
          <p:cNvSpPr txBox="1"/>
          <p:nvPr/>
        </p:nvSpPr>
        <p:spPr>
          <a:xfrm>
            <a:off x="6010708" y="1060859"/>
            <a:ext cx="24485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Alexander von Humboldt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Backes et al. (2023)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Veg. Sci.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E3220-7C0C-3F79-CECD-67223F7BBA47}"/>
              </a:ext>
            </a:extLst>
          </p:cNvPr>
          <p:cNvGrpSpPr/>
          <p:nvPr/>
        </p:nvGrpSpPr>
        <p:grpSpPr>
          <a:xfrm>
            <a:off x="974558" y="1455821"/>
            <a:ext cx="9845842" cy="3921131"/>
            <a:chOff x="974558" y="1455821"/>
            <a:chExt cx="9845842" cy="3921131"/>
          </a:xfrm>
        </p:grpSpPr>
        <p:pic>
          <p:nvPicPr>
            <p:cNvPr id="3074" name="Picture 2" descr="Details are in the caption following the image">
              <a:extLst>
                <a:ext uri="{FF2B5EF4-FFF2-40B4-BE49-F238E27FC236}">
                  <a16:creationId xmlns:a16="http://schemas.microsoft.com/office/drawing/2014/main" id="{379FB494-60E1-4AAE-626D-E34421C27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" t="67192" r="1245" b="1088"/>
            <a:stretch/>
          </p:blipFill>
          <p:spPr bwMode="auto">
            <a:xfrm>
              <a:off x="6129422" y="1680816"/>
              <a:ext cx="4690978" cy="3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etails are in the caption following the image">
              <a:extLst>
                <a:ext uri="{FF2B5EF4-FFF2-40B4-BE49-F238E27FC236}">
                  <a16:creationId xmlns:a16="http://schemas.microsoft.com/office/drawing/2014/main" id="{A4218EE6-BB8D-0185-BE5F-D3A422630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230" r="2419" b="66841"/>
            <a:stretch/>
          </p:blipFill>
          <p:spPr bwMode="auto">
            <a:xfrm>
              <a:off x="1405022" y="1680816"/>
              <a:ext cx="4403559" cy="3353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248D-F74D-9F46-0595-E1C247C1A0C5}"/>
                </a:ext>
              </a:extLst>
            </p:cNvPr>
            <p:cNvSpPr/>
            <p:nvPr/>
          </p:nvSpPr>
          <p:spPr>
            <a:xfrm>
              <a:off x="974558" y="1455821"/>
              <a:ext cx="890337" cy="68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10580447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Likely a strong role of geometry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19CEA-0652-7C3F-0524-4A4FE103F5E2}"/>
              </a:ext>
            </a:extLst>
          </p:cNvPr>
          <p:cNvGrpSpPr/>
          <p:nvPr/>
        </p:nvGrpSpPr>
        <p:grpSpPr>
          <a:xfrm>
            <a:off x="760974" y="2052733"/>
            <a:ext cx="6386895" cy="2861239"/>
            <a:chOff x="1004887" y="1356513"/>
            <a:chExt cx="7710488" cy="3558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99993D-C729-4852-D9A2-D75549040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29E18D-D826-5F30-B637-9645572B0D8F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3E378-3E0F-85AE-B92F-C730233FF5C9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90228-E957-67F9-8F9D-8AE3F9B6B911}"/>
              </a:ext>
            </a:extLst>
          </p:cNvPr>
          <p:cNvSpPr txBox="1"/>
          <p:nvPr/>
        </p:nvSpPr>
        <p:spPr>
          <a:xfrm>
            <a:off x="2623937" y="1373884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Mid-domain effect again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7F986-BB30-0BD0-FC39-F57148FF6B8B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81064-7D7A-D742-1CB9-481795881E1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 descr="Details are in the caption following the image">
            <a:extLst>
              <a:ext uri="{FF2B5EF4-FFF2-40B4-BE49-F238E27FC236}">
                <a16:creationId xmlns:a16="http://schemas.microsoft.com/office/drawing/2014/main" id="{A8F8B091-5843-61A6-9E8E-A9D463E23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025FB9E-83E5-A06B-2437-C0FB334BD45E}"/>
              </a:ext>
            </a:extLst>
          </p:cNvPr>
          <p:cNvSpPr/>
          <p:nvPr/>
        </p:nvSpPr>
        <p:spPr>
          <a:xfrm>
            <a:off x="8253662" y="1972321"/>
            <a:ext cx="3429762" cy="274164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AF349-DEC3-84F5-E8DE-B64B098FAB30}"/>
              </a:ext>
            </a:extLst>
          </p:cNvPr>
          <p:cNvSpPr txBox="1"/>
          <p:nvPr/>
        </p:nvSpPr>
        <p:spPr>
          <a:xfrm>
            <a:off x="8734925" y="1313627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(b) Decreasing area</a:t>
            </a:r>
          </a:p>
        </p:txBody>
      </p:sp>
    </p:spTree>
    <p:extLst>
      <p:ext uri="{BB962C8B-B14F-4D97-AF65-F5344CB8AC3E}">
        <p14:creationId xmlns:p14="http://schemas.microsoft.com/office/powerpoint/2010/main" val="214821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Several mechanisms operate simultaneously, not yet clear which dominates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9D1D2-E901-8F1A-4AB5-B4EDA6224672}"/>
              </a:ext>
            </a:extLst>
          </p:cNvPr>
          <p:cNvSpPr txBox="1"/>
          <p:nvPr/>
        </p:nvSpPr>
        <p:spPr>
          <a:xfrm>
            <a:off x="1333500" y="1053976"/>
            <a:ext cx="959358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top of the geometry: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Productivity – higher elevations are cold and unproductive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radiation – higher mutation rates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Gravitation (water flows 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Hypoxia, hypothermia, thinner air promote weird adaptations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Refugia – mountains historically served as refugia (e.g. during ice 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Mixing of competitive lowland biota with stress-tolerant alpine biota – mid elevations have both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boundaries of habitats – edge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That there is an altitudinal gradient of diversity that partly mirrors the latitudinal 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Hypotheses have been proposed that operate with climatic, biotic, and geometrical drivers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debate has not yet been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11397</TotalTime>
  <Words>1769</Words>
  <Application>Microsoft Office PowerPoint</Application>
  <PresentationFormat>Widescreen</PresentationFormat>
  <Paragraphs>318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also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 (MDE)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 – so far not well supported</vt:lpstr>
      <vt:lpstr>You should know</vt:lpstr>
      <vt:lpstr>4. History: Dispersal limits &amp; evolution</vt:lpstr>
      <vt:lpstr>Dispersal limits</vt:lpstr>
      <vt:lpstr>Dispersal limits</vt:lpstr>
      <vt:lpstr>Tropics as cradle, or museum of biodiversity?</vt:lpstr>
      <vt:lpstr>Tropics as cradle, or museum of biodiversity?</vt:lpstr>
      <vt:lpstr>Tropics as cradle, or museum of biodiversity?</vt:lpstr>
      <vt:lpstr>You should know</vt:lpstr>
      <vt:lpstr>5. Stable tropics have more specialists</vt:lpstr>
      <vt:lpstr>Tropics are more climatically stable (both long-term and short-term) </vt:lpstr>
      <vt:lpstr>Stability leads to strong competition and specialization, thus higher richness</vt:lpstr>
      <vt:lpstr>But are there more specialists in the tropics?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 – two types of a pattern</vt:lpstr>
      <vt:lpstr>Elevational gradient of species richness</vt:lpstr>
      <vt:lpstr>Elevational gradient of species richness</vt:lpstr>
      <vt:lpstr>Likely a strong role of geometry</vt:lpstr>
      <vt:lpstr>Several mechanisms operate simultaneously, not yet clear which dominates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817</cp:revision>
  <cp:lastPrinted>2022-01-20T14:55:36Z</cp:lastPrinted>
  <dcterms:created xsi:type="dcterms:W3CDTF">2021-11-22T08:31:33Z</dcterms:created>
  <dcterms:modified xsi:type="dcterms:W3CDTF">2023-11-13T07:35:03Z</dcterms:modified>
</cp:coreProperties>
</file>